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7"/>
  </p:notesMasterIdLst>
  <p:handoutMasterIdLst>
    <p:handoutMasterId r:id="rId8"/>
  </p:handoutMasterIdLst>
  <p:sldIdLst>
    <p:sldId id="256" r:id="rId2"/>
    <p:sldId id="285" r:id="rId3"/>
    <p:sldId id="257" r:id="rId4"/>
    <p:sldId id="286" r:id="rId5"/>
    <p:sldId id="287" r:id="rId6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93939" autoAdjust="0"/>
  </p:normalViewPr>
  <p:slideViewPr>
    <p:cSldViewPr>
      <p:cViewPr>
        <p:scale>
          <a:sx n="75" d="100"/>
          <a:sy n="75" d="100"/>
        </p:scale>
        <p:origin x="-2736" y="-77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2838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F002A-2731-4440-AF6B-22F97F1F0273}" type="datetimeFigureOut">
              <a:rPr lang="ko-KR" altLang="en-US" smtClean="0"/>
              <a:pPr/>
              <a:t>2012-11-15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E62E9-934B-44DC-9703-F7D8116310F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96580-1D94-4C91-925C-D55D753DB9DC}" type="datetimeFigureOut">
              <a:rPr lang="ko-KR" altLang="en-US" smtClean="0"/>
              <a:pPr/>
              <a:t>2012-11-15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23BE5-8CFE-4F61-B205-5F343235504D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1" descr="Purple-Shards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365947">
            <a:off x="7420826" y="-67749"/>
            <a:ext cx="1403021" cy="2701359"/>
          </a:xfrm>
          <a:prstGeom prst="rect">
            <a:avLst/>
          </a:prstGeom>
        </p:spPr>
      </p:pic>
      <p:sp>
        <p:nvSpPr>
          <p:cNvPr id="5" name="Freeform 23"/>
          <p:cNvSpPr/>
          <p:nvPr userDrawn="1"/>
        </p:nvSpPr>
        <p:spPr>
          <a:xfrm>
            <a:off x="8853433" y="0"/>
            <a:ext cx="1052567" cy="4075992"/>
          </a:xfrm>
          <a:custGeom>
            <a:avLst/>
            <a:gdLst>
              <a:gd name="connsiteX0" fmla="*/ 1241503 w 1241503"/>
              <a:gd name="connsiteY0" fmla="*/ 0 h 6846849"/>
              <a:gd name="connsiteX1" fmla="*/ 0 w 1241503"/>
              <a:gd name="connsiteY1" fmla="*/ 6846849 h 6846849"/>
              <a:gd name="connsiteX2" fmla="*/ 1241503 w 1241503"/>
              <a:gd name="connsiteY2" fmla="*/ 6846849 h 6846849"/>
              <a:gd name="connsiteX3" fmla="*/ 1241503 w 1241503"/>
              <a:gd name="connsiteY3" fmla="*/ 0 h 6846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503" h="6846849">
                <a:moveTo>
                  <a:pt x="1241503" y="0"/>
                </a:moveTo>
                <a:lnTo>
                  <a:pt x="0" y="6846849"/>
                </a:lnTo>
                <a:lnTo>
                  <a:pt x="1241503" y="6846849"/>
                </a:lnTo>
                <a:lnTo>
                  <a:pt x="1241503" y="0"/>
                </a:lnTo>
                <a:close/>
              </a:path>
            </a:pathLst>
          </a:custGeom>
          <a:gradFill flip="none" rotWithShape="1">
            <a:gsLst>
              <a:gs pos="85000">
                <a:srgbClr val="00104D">
                  <a:alpha val="90000"/>
                </a:srgbClr>
              </a:gs>
              <a:gs pos="15000">
                <a:srgbClr val="1E89C5">
                  <a:alpha val="9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21" descr="Purple-Shards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365947">
            <a:off x="501985" y="84651"/>
            <a:ext cx="1403021" cy="2701359"/>
          </a:xfrm>
          <a:prstGeom prst="rect">
            <a:avLst/>
          </a:prstGeom>
        </p:spPr>
      </p:pic>
      <p:pic>
        <p:nvPicPr>
          <p:cNvPr id="7" name="Picture 21" descr="Purple-Shards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365947">
            <a:off x="2006159" y="1842856"/>
            <a:ext cx="1606854" cy="3093818"/>
          </a:xfrm>
          <a:prstGeom prst="rect">
            <a:avLst/>
          </a:prstGeom>
        </p:spPr>
      </p:pic>
      <p:sp>
        <p:nvSpPr>
          <p:cNvPr id="9" name="직사각형 8"/>
          <p:cNvSpPr/>
          <p:nvPr userDrawn="1"/>
        </p:nvSpPr>
        <p:spPr>
          <a:xfrm>
            <a:off x="0" y="5877272"/>
            <a:ext cx="9906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Box 22"/>
          <p:cNvSpPr txBox="1">
            <a:spLocks noChangeArrowheads="1"/>
          </p:cNvSpPr>
          <p:nvPr userDrawn="1"/>
        </p:nvSpPr>
        <p:spPr bwMode="auto">
          <a:xfrm>
            <a:off x="1128456" y="6279703"/>
            <a:ext cx="70649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  <a:buFontTx/>
              <a:buNone/>
            </a:pPr>
            <a:r>
              <a:rPr lang="ko-KR" altLang="en-US" sz="1200" b="0" dirty="0"/>
              <a:t>© </a:t>
            </a:r>
            <a:r>
              <a:rPr lang="ko-KR" altLang="en-US" sz="1200" b="0"/>
              <a:t>20</a:t>
            </a:r>
            <a:r>
              <a:rPr lang="en-US" altLang="ko-KR" sz="1200" b="0" smtClean="0"/>
              <a:t>12 WEPEED Channel </a:t>
            </a:r>
            <a:r>
              <a:rPr lang="en-US" altLang="ko-KR" sz="1200" b="0" dirty="0"/>
              <a:t>Team,  </a:t>
            </a:r>
            <a:br>
              <a:rPr lang="en-US" altLang="ko-KR" sz="1200" b="0" dirty="0"/>
            </a:br>
            <a:r>
              <a:rPr lang="en-US" altLang="ko-KR" sz="1200" b="0" dirty="0"/>
              <a:t>The information contained herein is subject to change without notice</a:t>
            </a:r>
          </a:p>
        </p:txBody>
      </p:sp>
      <p:pic>
        <p:nvPicPr>
          <p:cNvPr id="8" name="그림 7" descr="wepeed logo (기본)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0472" y="6279702"/>
            <a:ext cx="936104" cy="4326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그림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09" y="0"/>
            <a:ext cx="990059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그림1.png"/>
          <p:cNvPicPr>
            <a:picLocks noChangeAspect="1"/>
          </p:cNvPicPr>
          <p:nvPr userDrawn="1"/>
        </p:nvPicPr>
        <p:blipFill>
          <a:blip r:embed="rId5" cstate="print"/>
          <a:srcRect t="1050" b="1301"/>
          <a:stretch>
            <a:fillRect/>
          </a:stretch>
        </p:blipFill>
        <p:spPr>
          <a:xfrm>
            <a:off x="0" y="0"/>
            <a:ext cx="9900591" cy="6858000"/>
          </a:xfrm>
          <a:prstGeom prst="rect">
            <a:avLst/>
          </a:prstGeom>
        </p:spPr>
      </p:pic>
      <p:pic>
        <p:nvPicPr>
          <p:cNvPr id="17" name="그림 16" descr="wepeed logo (기본)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553400" y="6198584"/>
            <a:ext cx="1296144" cy="5990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9" r:id="rId2"/>
    <p:sldLayoutId id="2147483699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w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 txBox="1">
            <a:spLocks noChangeArrowheads="1"/>
          </p:cNvSpPr>
          <p:nvPr/>
        </p:nvSpPr>
        <p:spPr>
          <a:xfrm>
            <a:off x="1305269" y="4186660"/>
            <a:ext cx="7548165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Carepack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S</a:t>
            </a:r>
            <a:r>
              <a:rPr kumimoji="0" lang="en-US" altLang="ko-KR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ervice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 </a:t>
            </a: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  <a:cs typeface="+mj-cs"/>
              </a:rPr>
              <a:t>Process</a:t>
            </a:r>
            <a:endParaRPr kumimoji="0" lang="en-US" altLang="ko-KR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7" name="Rectangle 62"/>
          <p:cNvSpPr>
            <a:spLocks noChangeArrowheads="1"/>
          </p:cNvSpPr>
          <p:nvPr/>
        </p:nvSpPr>
        <p:spPr bwMode="auto">
          <a:xfrm>
            <a:off x="2690749" y="5085184"/>
            <a:ext cx="452477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ko-KR" sz="1800" b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Nov. </a:t>
            </a:r>
            <a:r>
              <a:rPr kumimoji="1" lang="en-US" altLang="ko-KR" sz="1800" b="0" dirty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2012</a:t>
            </a:r>
            <a:endParaRPr kumimoji="1" lang="ko-KR" altLang="en-US" sz="1100" b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>
              <a:lnSpc>
                <a:spcPct val="150000"/>
              </a:lnSpc>
              <a:spcBef>
                <a:spcPct val="20000"/>
              </a:spcBef>
              <a:buFontTx/>
              <a:buNone/>
            </a:pPr>
            <a:r>
              <a:rPr kumimoji="1" lang="en-US" altLang="ko-KR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WEPEED</a:t>
            </a:r>
            <a:r>
              <a:rPr kumimoji="1" lang="en-US" altLang="ko-KR" sz="1800" b="0" smtClean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1" lang="en-US" altLang="ko-KR" sz="1800" b="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Co., Ltd.</a:t>
            </a:r>
            <a:endParaRPr kumimoji="1" lang="ko-KR" altLang="en-US" sz="1800" b="0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2523" y="264266"/>
            <a:ext cx="7098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 smtClean="0"/>
              <a:t>Contents</a:t>
            </a:r>
            <a:endParaRPr lang="en-US" altLang="ko-KR" sz="3200" b="1" u="sng" dirty="0" smtClean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920552" y="1469178"/>
          <a:ext cx="4248472" cy="2489560"/>
        </p:xfrm>
        <a:graphic>
          <a:graphicData uri="http://schemas.openxmlformats.org/drawingml/2006/table">
            <a:tbl>
              <a:tblPr/>
              <a:tblGrid>
                <a:gridCol w="4248472"/>
              </a:tblGrid>
              <a:tr h="62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 </a:t>
                      </a: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Carepack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Service </a:t>
                      </a:r>
                      <a:r>
                        <a:rPr kumimoji="0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개요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2. </a:t>
                      </a:r>
                      <a:r>
                        <a:rPr kumimoji="0" lang="en-US" altLang="ko-KR" sz="1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Carepack</a:t>
                      </a:r>
                      <a:r>
                        <a:rPr kumimoji="0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Process_</a:t>
                      </a:r>
                      <a:r>
                        <a:rPr kumimoji="0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고객</a:t>
                      </a:r>
                      <a:endParaRPr kumimoji="0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3. </a:t>
                      </a: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Carepack</a:t>
                      </a:r>
                      <a:r>
                        <a:rPr kumimoji="0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0" lang="en-US" altLang="ko-K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Process_Dealer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ct val="10000"/>
                        </a:spcAft>
                        <a:buClr>
                          <a:srgbClr val="B2B3B5"/>
                        </a:buClr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4. </a:t>
                      </a:r>
                      <a:r>
                        <a:rPr kumimoji="0" lang="en-US" altLang="ko-KR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Carepack</a:t>
                      </a:r>
                      <a:r>
                        <a:rPr kumimoji="0" lang="en-US" altLang="ko-K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 Service</a:t>
                      </a:r>
                      <a:r>
                        <a:rPr kumimoji="0" lang="ko-KR" altLang="en-US" sz="18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 pitchFamily="50" charset="-127"/>
                          <a:ea typeface="맑은 고딕" pitchFamily="50" charset="-127"/>
                          <a:cs typeface="+mn-cs"/>
                        </a:rPr>
                        <a:t>의 범위</a:t>
                      </a:r>
                      <a:endParaRPr kumimoji="0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2523" y="71414"/>
            <a:ext cx="7098789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Carepack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Service 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개요</a:t>
            </a:r>
            <a:endParaRPr lang="ko-KR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04528" y="1037635"/>
            <a:ext cx="856895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/>
              <a:t> </a:t>
            </a:r>
            <a:r>
              <a:rPr lang="en-US" altLang="ko-KR" sz="1400" err="1" smtClean="0"/>
              <a:t>Carepack</a:t>
            </a:r>
            <a:r>
              <a:rPr lang="en-US" altLang="ko-KR" sz="1400" smtClean="0"/>
              <a:t> Service</a:t>
            </a:r>
            <a:r>
              <a:rPr lang="ko-KR" altLang="en-US" sz="1400" smtClean="0"/>
              <a:t>는</a:t>
            </a:r>
            <a:r>
              <a:rPr lang="en-US" altLang="ko-KR" sz="1400" smtClean="0"/>
              <a:t>,</a:t>
            </a:r>
            <a:r>
              <a:rPr lang="ko-KR" altLang="en-US" sz="1400" smtClean="0"/>
              <a:t> 본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년간 제공 </a:t>
            </a:r>
            <a:r>
              <a:rPr lang="ko-KR" altLang="en-US" sz="1400" smtClean="0"/>
              <a:t>받던 </a:t>
            </a:r>
            <a:r>
              <a:rPr lang="en-US" altLang="ko-KR" sz="1400" smtClean="0"/>
              <a:t>H/W Warranty Service</a:t>
            </a:r>
            <a:r>
              <a:rPr lang="ko-KR" altLang="en-US" sz="1400" smtClean="0"/>
              <a:t>를 연장하여 총 </a:t>
            </a:r>
            <a:r>
              <a:rPr lang="en-US" altLang="ko-KR" sz="1400" smtClean="0"/>
              <a:t>2</a:t>
            </a:r>
            <a:r>
              <a:rPr lang="ko-KR" altLang="en-US" sz="1400" smtClean="0"/>
              <a:t>년</a:t>
            </a:r>
            <a:r>
              <a:rPr lang="en-US" altLang="ko-KR" sz="1400" smtClean="0"/>
              <a:t>/3</a:t>
            </a:r>
            <a:r>
              <a:rPr lang="ko-KR" altLang="en-US" sz="1400" smtClean="0"/>
              <a:t>년의 </a:t>
            </a:r>
            <a:r>
              <a:rPr lang="en-US" altLang="ko-KR" sz="1400" smtClean="0"/>
              <a:t>H/W Warranty Service</a:t>
            </a:r>
            <a:r>
              <a:rPr lang="ko-KR" altLang="en-US" sz="1400" smtClean="0"/>
              <a:t>를 제공합니다</a:t>
            </a:r>
            <a:r>
              <a:rPr lang="en-US" altLang="ko-KR" sz="140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</a:t>
            </a:r>
            <a:r>
              <a:rPr lang="ko-KR" altLang="en-US" sz="1400" smtClean="0"/>
              <a:t>개봉이 되지 않은 신품만을 대상으로 하며</a:t>
            </a:r>
            <a:r>
              <a:rPr lang="en-US" altLang="ko-KR" sz="1400" smtClean="0"/>
              <a:t>,</a:t>
            </a:r>
            <a:r>
              <a:rPr lang="ko-KR" altLang="en-US" sz="1400" smtClean="0"/>
              <a:t> 초기 판매시에만 등록이 가능합니다</a:t>
            </a:r>
            <a:r>
              <a:rPr lang="en-US" altLang="ko-KR" sz="1400" smtClean="0"/>
              <a:t>.</a:t>
            </a:r>
            <a:endParaRPr lang="en-US" altLang="ko-KR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Carepack</a:t>
            </a:r>
            <a:r>
              <a:rPr lang="ko-KR" altLang="en-US" sz="1400" dirty="0" smtClean="0"/>
              <a:t>이 </a:t>
            </a:r>
            <a:r>
              <a:rPr lang="ko-KR" altLang="en-US" sz="1400" smtClean="0"/>
              <a:t>적용된 제품 정보</a:t>
            </a:r>
            <a:r>
              <a:rPr lang="en-US" altLang="ko-KR" sz="1400" smtClean="0"/>
              <a:t>(</a:t>
            </a:r>
            <a:r>
              <a:rPr lang="ko-KR" altLang="en-US" sz="1400" smtClean="0"/>
              <a:t>제품명</a:t>
            </a:r>
            <a:r>
              <a:rPr lang="en-US" altLang="ko-KR" sz="1400" smtClean="0"/>
              <a:t>, S/N)</a:t>
            </a:r>
            <a:r>
              <a:rPr lang="ko-KR" altLang="en-US" sz="1400" smtClean="0"/>
              <a:t>는 </a:t>
            </a:r>
            <a:r>
              <a:rPr lang="en-US" altLang="ko-KR" sz="1400" smtClean="0"/>
              <a:t>HP </a:t>
            </a:r>
            <a:r>
              <a:rPr lang="ko-KR" altLang="en-US" sz="1400" smtClean="0"/>
              <a:t>서비스 전산 </a:t>
            </a:r>
            <a:r>
              <a:rPr lang="en-US" altLang="ko-KR" sz="1400" smtClean="0"/>
              <a:t>DB</a:t>
            </a:r>
            <a:r>
              <a:rPr lang="ko-KR" altLang="en-US" sz="1400" smtClean="0"/>
              <a:t>에 등록되며</a:t>
            </a:r>
            <a:r>
              <a:rPr lang="en-US" altLang="ko-KR" sz="1400" smtClean="0"/>
              <a:t>, </a:t>
            </a:r>
            <a:r>
              <a:rPr lang="ko-KR" altLang="en-US" sz="1400" smtClean="0"/>
              <a:t>서비스 접수시에 </a:t>
            </a:r>
            <a:r>
              <a:rPr lang="en-US" altLang="ko-KR" sz="1400" smtClean="0"/>
              <a:t>S/N </a:t>
            </a:r>
            <a:r>
              <a:rPr lang="ko-KR" altLang="en-US" sz="1400" smtClean="0"/>
              <a:t>정보를 통해 확인이 가능합니다</a:t>
            </a:r>
            <a:r>
              <a:rPr lang="en-US" altLang="ko-KR" sz="1400" smtClean="0"/>
              <a:t>.</a:t>
            </a:r>
            <a:endParaRPr lang="en-US" altLang="ko-KR" sz="1400" dirty="0" smtClean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848544" y="3521120"/>
          <a:ext cx="8208912" cy="19921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2228"/>
                <a:gridCol w="1764196"/>
                <a:gridCol w="2340260"/>
                <a:gridCol w="2052228"/>
              </a:tblGrid>
              <a:tr h="4501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chemeClr val="bg1"/>
                          </a:solidFill>
                        </a:rPr>
                        <a:t>구분</a:t>
                      </a:r>
                      <a:endParaRPr lang="ko-K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chemeClr val="bg1"/>
                          </a:solidFill>
                        </a:rPr>
                        <a:t>제품명</a:t>
                      </a:r>
                      <a:endParaRPr lang="ko-K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smtClean="0">
                          <a:solidFill>
                            <a:schemeClr val="bg1"/>
                          </a:solidFill>
                        </a:rPr>
                        <a:t>Carepack</a:t>
                      </a:r>
                      <a:r>
                        <a:rPr lang="en-US" altLang="ko-KR" sz="1400" b="1" baseline="0" smtClean="0">
                          <a:solidFill>
                            <a:schemeClr val="bg1"/>
                          </a:solidFill>
                        </a:rPr>
                        <a:t> H/W Warranty </a:t>
                      </a:r>
                    </a:p>
                    <a:p>
                      <a:pPr algn="ctr" latinLnBrk="1"/>
                      <a:r>
                        <a:rPr lang="en-US" altLang="ko-KR" sz="1400" b="1" baseline="0" smtClean="0">
                          <a:solidFill>
                            <a:schemeClr val="bg1"/>
                          </a:solidFill>
                        </a:rPr>
                        <a:t>3</a:t>
                      </a:r>
                      <a:r>
                        <a:rPr lang="ko-KR" altLang="en-US" sz="1400" b="1" baseline="0" smtClean="0">
                          <a:solidFill>
                            <a:schemeClr val="bg1"/>
                          </a:solidFill>
                        </a:rPr>
                        <a:t>년</a:t>
                      </a:r>
                      <a:endParaRPr lang="ko-K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smtClean="0">
                          <a:solidFill>
                            <a:schemeClr val="bg1"/>
                          </a:solidFill>
                        </a:rPr>
                        <a:t>무상서비스</a:t>
                      </a:r>
                      <a:endParaRPr lang="ko-KR" altLang="en-US" sz="1400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/>
                    </a:solidFill>
                  </a:tcPr>
                </a:tc>
              </a:tr>
              <a:tr h="29479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/>
                        <a:t>일반고객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Desktop PC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68,000</a:t>
                      </a:r>
                      <a:r>
                        <a:rPr lang="ko-KR" altLang="en-US" sz="1200" smtClean="0"/>
                        <a:t>원</a:t>
                      </a:r>
                      <a:endParaRPr lang="ko-KR" altLang="en-US" sz="1200"/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Call + H/W Repair</a:t>
                      </a:r>
                      <a:endParaRPr lang="ko-KR" altLang="en-US" sz="120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9479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All-In-one</a:t>
                      </a:r>
                      <a:r>
                        <a:rPr lang="en-US" altLang="ko-KR" sz="1200" baseline="0" smtClean="0"/>
                        <a:t> PC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78,000</a:t>
                      </a:r>
                      <a:r>
                        <a:rPr lang="ko-KR" altLang="en-US" sz="1200" smtClean="0"/>
                        <a:t>원</a:t>
                      </a:r>
                      <a:endParaRPr lang="ko-KR" altLang="en-US" sz="1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 anchor="ctr"/>
                </a:tc>
              </a:tr>
              <a:tr h="294791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smtClean="0"/>
                        <a:t>기업고객</a:t>
                      </a:r>
                      <a:endParaRPr lang="en-US" altLang="ko-KR" sz="1200" smtClean="0"/>
                    </a:p>
                    <a:p>
                      <a:pPr algn="ctr" latinLnBrk="1"/>
                      <a:r>
                        <a:rPr lang="en-US" altLang="ko-KR" sz="1200" smtClean="0"/>
                        <a:t>(1</a:t>
                      </a:r>
                      <a:r>
                        <a:rPr lang="ko-KR" altLang="en-US" sz="1200" smtClean="0"/>
                        <a:t>개회사 </a:t>
                      </a:r>
                      <a:r>
                        <a:rPr lang="en-US" altLang="ko-KR" sz="1200" smtClean="0"/>
                        <a:t>10</a:t>
                      </a:r>
                      <a:r>
                        <a:rPr lang="ko-KR" altLang="en-US" sz="1200" smtClean="0"/>
                        <a:t>대 이상</a:t>
                      </a:r>
                      <a:r>
                        <a:rPr lang="en-US" altLang="ko-KR" sz="1200" smtClean="0"/>
                        <a:t>)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Desktop PC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54,000</a:t>
                      </a:r>
                      <a:r>
                        <a:rPr lang="ko-KR" altLang="en-US" sz="1200" smtClean="0"/>
                        <a:t>원</a:t>
                      </a:r>
                      <a:endParaRPr lang="ko-KR" altLang="en-US" sz="1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4791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All-In-one</a:t>
                      </a:r>
                      <a:r>
                        <a:rPr lang="en-US" altLang="ko-KR" sz="1200" baseline="0" smtClean="0"/>
                        <a:t> PC</a:t>
                      </a:r>
                      <a:endParaRPr lang="ko-KR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63,000</a:t>
                      </a:r>
                      <a:r>
                        <a:rPr lang="ko-KR" altLang="en-US" sz="1200" smtClean="0"/>
                        <a:t>원</a:t>
                      </a:r>
                      <a:endParaRPr lang="ko-KR" altLang="en-US" sz="1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9479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Monitor</a:t>
                      </a:r>
                      <a:endParaRPr lang="ko-KR" altLang="en-US" sz="120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smtClean="0"/>
                        <a:t>20,000</a:t>
                      </a:r>
                      <a:r>
                        <a:rPr lang="ko-KR" altLang="en-US" sz="1200" smtClean="0"/>
                        <a:t>원</a:t>
                      </a:r>
                      <a:endParaRPr lang="ko-KR" altLang="en-US" sz="120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sz="14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AutoShape 11"/>
          <p:cNvSpPr>
            <a:spLocks noChangeArrowheads="1"/>
          </p:cNvSpPr>
          <p:nvPr/>
        </p:nvSpPr>
        <p:spPr bwMode="gray">
          <a:xfrm>
            <a:off x="848544" y="2996952"/>
            <a:ext cx="3168352" cy="376238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en-US" altLang="ko-KR" sz="1500" smtClean="0">
                <a:solidFill>
                  <a:schemeClr val="bg1"/>
                </a:solidFill>
                <a:ea typeface="맑은 고딕" pitchFamily="50" charset="-127"/>
              </a:rPr>
              <a:t>Carepack </a:t>
            </a:r>
            <a:r>
              <a:rPr lang="ko-KR" altLang="en-US" sz="1500" smtClean="0">
                <a:solidFill>
                  <a:schemeClr val="bg1"/>
                </a:solidFill>
                <a:ea typeface="맑은 고딕" pitchFamily="50" charset="-127"/>
              </a:rPr>
              <a:t>상품 가격 </a:t>
            </a:r>
            <a:r>
              <a:rPr lang="en-US" altLang="ko-KR" sz="1500" smtClean="0">
                <a:solidFill>
                  <a:schemeClr val="bg1"/>
                </a:solidFill>
                <a:ea typeface="맑은 고딕" pitchFamily="50" charset="-127"/>
              </a:rPr>
              <a:t>(vat </a:t>
            </a:r>
            <a:r>
              <a:rPr lang="ko-KR" altLang="en-US" sz="1500" smtClean="0">
                <a:solidFill>
                  <a:schemeClr val="bg1"/>
                </a:solidFill>
                <a:ea typeface="맑은 고딕" pitchFamily="50" charset="-127"/>
              </a:rPr>
              <a:t>별도</a:t>
            </a:r>
            <a:r>
              <a:rPr lang="en-US" altLang="ko-KR" sz="1500" smtClean="0">
                <a:solidFill>
                  <a:schemeClr val="bg1"/>
                </a:solidFill>
                <a:ea typeface="맑은 고딕" pitchFamily="50" charset="-127"/>
              </a:rPr>
              <a:t>)</a:t>
            </a:r>
            <a:endParaRPr lang="ko-KR" altLang="en-US" sz="1500" dirty="0">
              <a:solidFill>
                <a:schemeClr val="bg1"/>
              </a:solidFill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62523" y="71414"/>
            <a:ext cx="7098789" cy="655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Carepack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Process_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고객</a:t>
            </a:r>
            <a:endParaRPr lang="ko-KR" altLang="en-US" sz="28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04528" y="1268760"/>
            <a:ext cx="820346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서비스 접수는 </a:t>
            </a:r>
            <a:r>
              <a:rPr lang="en-US" altLang="ko-KR" sz="1400" dirty="0" smtClean="0"/>
              <a:t>1588-3003 (</a:t>
            </a:r>
            <a:r>
              <a:rPr lang="ko-KR" altLang="en-US" sz="1400" dirty="0" smtClean="0"/>
              <a:t>가정용 </a:t>
            </a:r>
            <a:r>
              <a:rPr lang="ko-KR" altLang="en-US" sz="1400" dirty="0" err="1" smtClean="0"/>
              <a:t>데스크탑</a:t>
            </a:r>
            <a:r>
              <a:rPr lang="ko-KR" altLang="en-US" sz="1400" dirty="0" smtClean="0"/>
              <a:t> </a:t>
            </a:r>
            <a:r>
              <a:rPr lang="en-US" altLang="ko-KR" sz="1400" dirty="0" smtClean="0"/>
              <a:t>PC)</a:t>
            </a:r>
            <a:r>
              <a:rPr lang="ko-KR" altLang="en-US" sz="1400" smtClean="0"/>
              <a:t>으로 합니다</a:t>
            </a:r>
            <a:r>
              <a:rPr lang="en-US" altLang="ko-KR" sz="1400" smtClean="0"/>
              <a:t>.</a:t>
            </a:r>
            <a:endParaRPr lang="en-US" altLang="ko-KR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Carepack </a:t>
            </a:r>
            <a:r>
              <a:rPr lang="ko-KR" altLang="en-US" sz="1400" dirty="0" smtClean="0"/>
              <a:t>구매 당시의 </a:t>
            </a:r>
            <a:r>
              <a:rPr lang="ko-KR" altLang="en-US" sz="1400" smtClean="0"/>
              <a:t>고객 정보로 접수 의뢰합니다</a:t>
            </a:r>
            <a:r>
              <a:rPr lang="en-US" altLang="ko-KR" sz="140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Carepack </a:t>
            </a:r>
            <a:r>
              <a:rPr lang="ko-KR" altLang="en-US" sz="1400" smtClean="0"/>
              <a:t>제품 확인을 위해 접수시에 제품의 </a:t>
            </a:r>
            <a:r>
              <a:rPr lang="en-US" altLang="ko-KR" sz="1400" smtClean="0"/>
              <a:t>S/N</a:t>
            </a:r>
            <a:r>
              <a:rPr lang="ko-KR" altLang="en-US" sz="1400" smtClean="0"/>
              <a:t>을 제시합니다</a:t>
            </a:r>
            <a:r>
              <a:rPr lang="en-US" altLang="ko-KR" sz="1400" smtClean="0"/>
              <a:t>.</a:t>
            </a:r>
            <a:endParaRPr lang="en-US" altLang="ko-KR" sz="1400" dirty="0" smtClean="0"/>
          </a:p>
        </p:txBody>
      </p:sp>
      <p:grpSp>
        <p:nvGrpSpPr>
          <p:cNvPr id="23" name="그룹 22"/>
          <p:cNvGrpSpPr/>
          <p:nvPr/>
        </p:nvGrpSpPr>
        <p:grpSpPr>
          <a:xfrm>
            <a:off x="632520" y="3460226"/>
            <a:ext cx="7560840" cy="2205898"/>
            <a:chOff x="344488" y="3356992"/>
            <a:chExt cx="7560840" cy="2205898"/>
          </a:xfrm>
        </p:grpSpPr>
        <p:sp>
          <p:nvSpPr>
            <p:cNvPr id="24" name="TextBox 23"/>
            <p:cNvSpPr txBox="1"/>
            <p:nvPr/>
          </p:nvSpPr>
          <p:spPr>
            <a:xfrm>
              <a:off x="344488" y="4985809"/>
              <a:ext cx="2952328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50" dirty="0" smtClean="0"/>
                <a:t>HP</a:t>
              </a:r>
              <a:r>
                <a:rPr lang="ko-KR" altLang="en-US" sz="1050" dirty="0" err="1" smtClean="0"/>
                <a:t>콜센터</a:t>
              </a:r>
              <a:r>
                <a:rPr lang="ko-KR" altLang="en-US" sz="1050" dirty="0" smtClean="0"/>
                <a:t> </a:t>
              </a:r>
              <a:r>
                <a:rPr lang="en-US" altLang="ko-KR" sz="1050" dirty="0" smtClean="0"/>
                <a:t>1588-3003 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1050" smtClean="0"/>
                <a:t>서비스 접수</a:t>
              </a:r>
              <a:endParaRPr lang="ko-KR" altLang="en-US" sz="1050" dirty="0"/>
            </a:p>
          </p:txBody>
        </p:sp>
        <p:grpSp>
          <p:nvGrpSpPr>
            <p:cNvPr id="25" name="그룹 17"/>
            <p:cNvGrpSpPr/>
            <p:nvPr/>
          </p:nvGrpSpPr>
          <p:grpSpPr>
            <a:xfrm>
              <a:off x="1371807" y="3356992"/>
              <a:ext cx="6533521" cy="2179548"/>
              <a:chOff x="1371807" y="3356992"/>
              <a:chExt cx="6533521" cy="2179548"/>
            </a:xfrm>
          </p:grpSpPr>
          <p:pic>
            <p:nvPicPr>
              <p:cNvPr id="26" name="그림 25" descr="MM900297088.GIF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71807" y="3789040"/>
                <a:ext cx="951202" cy="1008112"/>
              </a:xfrm>
              <a:prstGeom prst="rect">
                <a:avLst/>
              </a:prstGeom>
            </p:spPr>
          </p:pic>
          <p:pic>
            <p:nvPicPr>
              <p:cNvPr id="27" name="그림 26" descr="IMG_1126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921479" y="3717032"/>
                <a:ext cx="1031521" cy="1152128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3584848" y="4959459"/>
                <a:ext cx="1800200" cy="577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050" smtClean="0"/>
                  <a:t>고객정보</a:t>
                </a:r>
                <a:r>
                  <a:rPr lang="en-US" altLang="ko-KR" sz="1050" smtClean="0"/>
                  <a:t>/</a:t>
                </a:r>
                <a:r>
                  <a:rPr lang="ko-KR" altLang="en-US" sz="1050" smtClean="0"/>
                  <a:t>제품정보 확인</a:t>
                </a:r>
                <a:r>
                  <a:rPr lang="en-US" altLang="ko-KR" sz="1050" smtClean="0"/>
                  <a:t>Carepack </a:t>
                </a:r>
                <a:r>
                  <a:rPr lang="ko-KR" altLang="en-US" sz="1050" smtClean="0"/>
                  <a:t>확인시 무상접수</a:t>
                </a:r>
                <a:endParaRPr lang="ko-KR" altLang="en-US" sz="1050" dirty="0"/>
              </a:p>
            </p:txBody>
          </p:sp>
          <p:pic>
            <p:nvPicPr>
              <p:cNvPr id="29" name="Picture 72" descr="up big arrow transpare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36776" y="3933056"/>
                <a:ext cx="390043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Picture 72" descr="up big arrow transparent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457056" y="3933056"/>
                <a:ext cx="390043" cy="504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1646080" y="3356992"/>
                <a:ext cx="714632" cy="3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100" b="1" dirty="0" smtClean="0"/>
                  <a:t> </a:t>
                </a:r>
                <a:r>
                  <a:rPr lang="ko-KR" altLang="en-US" sz="1100" b="1" dirty="0" smtClean="0"/>
                  <a:t>고객</a:t>
                </a:r>
                <a:endParaRPr lang="ko-KR" altLang="en-US" sz="1100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4016896" y="3356992"/>
                <a:ext cx="1002664" cy="313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100" b="1" dirty="0" smtClean="0"/>
                  <a:t>HP </a:t>
                </a:r>
                <a:r>
                  <a:rPr lang="ko-KR" altLang="en-US" sz="1100" b="1" dirty="0" err="1" smtClean="0"/>
                  <a:t>콜센터</a:t>
                </a:r>
                <a:endParaRPr lang="ko-KR" altLang="en-US" sz="1100" b="1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537176" y="3356992"/>
                <a:ext cx="114668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/>
                  <a:t>방문엔지니어</a:t>
                </a:r>
                <a:endParaRPr lang="ko-KR" altLang="en-US" sz="1100" b="1" dirty="0"/>
              </a:p>
            </p:txBody>
          </p:sp>
          <p:pic>
            <p:nvPicPr>
              <p:cNvPr id="34" name="그림 33" descr="MC900281101.WM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393160" y="3789040"/>
                <a:ext cx="1374265" cy="1096558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6249144" y="4941168"/>
                <a:ext cx="1656184" cy="3034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050" smtClean="0"/>
                  <a:t>방문서비스</a:t>
                </a:r>
                <a:endParaRPr lang="ko-KR" altLang="en-US" sz="1050" dirty="0"/>
              </a:p>
            </p:txBody>
          </p:sp>
        </p:grpSp>
      </p:grpSp>
      <p:sp>
        <p:nvSpPr>
          <p:cNvPr id="36" name="AutoShape 11"/>
          <p:cNvSpPr>
            <a:spLocks noChangeArrowheads="1"/>
          </p:cNvSpPr>
          <p:nvPr/>
        </p:nvSpPr>
        <p:spPr bwMode="gray">
          <a:xfrm>
            <a:off x="848544" y="2996952"/>
            <a:ext cx="3168352" cy="376238"/>
          </a:xfrm>
          <a:prstGeom prst="roundRect">
            <a:avLst>
              <a:gd name="adj" fmla="val 50000"/>
            </a:avLst>
          </a:prstGeom>
          <a:solidFill>
            <a:srgbClr val="006699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 latinLnBrk="0">
              <a:spcBef>
                <a:spcPct val="50000"/>
              </a:spcBef>
              <a:defRPr/>
            </a:pPr>
            <a:r>
              <a:rPr lang="ko-KR" altLang="en-US" sz="1500" smtClean="0">
                <a:solidFill>
                  <a:schemeClr val="bg1"/>
                </a:solidFill>
                <a:ea typeface="맑은 고딕" pitchFamily="50" charset="-127"/>
              </a:rPr>
              <a:t>서비스 신청 프로세스</a:t>
            </a:r>
            <a:endParaRPr lang="ko-KR" altLang="en-US" sz="1500" dirty="0">
              <a:solidFill>
                <a:schemeClr val="bg1"/>
              </a:solidFill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62523" y="71414"/>
            <a:ext cx="7098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3. </a:t>
            </a:r>
            <a:r>
              <a:rPr lang="en-US" altLang="ko-KR" sz="2800" b="1" err="1" smtClean="0">
                <a:latin typeface="맑은 고딕" pitchFamily="50" charset="-127"/>
                <a:ea typeface="맑은 고딕" pitchFamily="50" charset="-127"/>
              </a:rPr>
              <a:t>Carepack</a:t>
            </a:r>
            <a:r>
              <a:rPr lang="en-US" altLang="ko-KR" sz="2800" b="1" smtClean="0">
                <a:latin typeface="맑은 고딕" pitchFamily="50" charset="-127"/>
                <a:ea typeface="맑은 고딕" pitchFamily="50" charset="-127"/>
              </a:rPr>
              <a:t> Process_Dealer (</a:t>
            </a:r>
            <a:r>
              <a:rPr lang="ko-KR" altLang="en-US" sz="2800" b="1" smtClean="0">
                <a:latin typeface="맑은 고딕" pitchFamily="50" charset="-127"/>
                <a:ea typeface="맑은 고딕" pitchFamily="50" charset="-127"/>
              </a:rPr>
              <a:t>신청 방법</a:t>
            </a:r>
            <a:r>
              <a:rPr lang="en-US" altLang="ko-KR" sz="2800" b="1" smtClean="0"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4528" y="836712"/>
            <a:ext cx="8203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WEPEED </a:t>
            </a:r>
            <a:r>
              <a:rPr lang="ko-KR" altLang="en-US" sz="1400" smtClean="0"/>
              <a:t>지점관리팀으로 </a:t>
            </a:r>
            <a:r>
              <a:rPr lang="en-US" altLang="ko-KR" sz="1400" smtClean="0"/>
              <a:t>Carepack </a:t>
            </a:r>
            <a:r>
              <a:rPr lang="ko-KR" altLang="en-US" sz="1400" smtClean="0"/>
              <a:t>구매 신청서를 제출합니다</a:t>
            </a:r>
            <a:r>
              <a:rPr lang="en-US" altLang="ko-KR" sz="140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</a:t>
            </a:r>
            <a:r>
              <a:rPr lang="ko-KR" altLang="en-US" sz="1400" smtClean="0"/>
              <a:t>필요서류 </a:t>
            </a:r>
            <a:r>
              <a:rPr lang="en-US" altLang="ko-KR" sz="1400" smtClean="0"/>
              <a:t>: 1) Carepack </a:t>
            </a:r>
            <a:r>
              <a:rPr lang="ko-KR" altLang="en-US" sz="1400" smtClean="0"/>
              <a:t>구매신청서</a:t>
            </a:r>
            <a:r>
              <a:rPr lang="en-US" altLang="ko-KR" sz="1400" smtClean="0"/>
              <a:t>, 2) </a:t>
            </a:r>
            <a:r>
              <a:rPr lang="ko-KR" altLang="en-US" sz="1400" smtClean="0"/>
              <a:t>사업자등록증 사본</a:t>
            </a:r>
            <a:endParaRPr lang="en-US" altLang="ko-KR" sz="140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WEPEED</a:t>
            </a:r>
            <a:r>
              <a:rPr lang="ko-KR" altLang="en-US" sz="1400" smtClean="0"/>
              <a:t>에서 세금계산서를 발행하며</a:t>
            </a:r>
            <a:r>
              <a:rPr lang="en-US" altLang="ko-KR" sz="1400" smtClean="0"/>
              <a:t>, </a:t>
            </a:r>
            <a:r>
              <a:rPr lang="ko-KR" altLang="en-US" sz="1400" smtClean="0"/>
              <a:t>지점에서는 비용을 선입금합니다</a:t>
            </a:r>
            <a:r>
              <a:rPr lang="en-US" altLang="ko-KR" sz="140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altLang="ko-KR" sz="140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</a:t>
            </a:r>
            <a:r>
              <a:rPr lang="ko-KR" altLang="en-US" sz="1400" smtClean="0"/>
              <a:t>입금계좌 </a:t>
            </a:r>
            <a:r>
              <a:rPr lang="en-US" altLang="ko-KR" sz="1400" smtClean="0"/>
              <a:t>: </a:t>
            </a:r>
            <a:r>
              <a:rPr lang="ko-KR" altLang="en-US" sz="1400" smtClean="0"/>
              <a:t>기업은행 </a:t>
            </a:r>
            <a:r>
              <a:rPr lang="en-US" altLang="ko-KR" sz="1400" smtClean="0"/>
              <a:t>137-041241-01-012 </a:t>
            </a:r>
            <a:r>
              <a:rPr lang="ko-KR" altLang="en-US" sz="1400" smtClean="0"/>
              <a:t>㈜ 위피드</a:t>
            </a:r>
            <a:endParaRPr lang="en-US" altLang="ko-KR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</a:t>
            </a:r>
            <a:r>
              <a:rPr lang="en-US" altLang="ko-KR" sz="1400" b="1" smtClean="0">
                <a:solidFill>
                  <a:srgbClr val="FF0000"/>
                </a:solidFill>
              </a:rPr>
              <a:t>WEPEED </a:t>
            </a:r>
            <a:r>
              <a:rPr lang="en-US" altLang="ko-KR" sz="1400" b="1" dirty="0" err="1" smtClean="0">
                <a:solidFill>
                  <a:srgbClr val="FF0000"/>
                </a:solidFill>
              </a:rPr>
              <a:t>Carepack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</a:t>
            </a:r>
            <a:r>
              <a:rPr lang="ko-KR" altLang="en-US" sz="1400" b="1" smtClean="0">
                <a:solidFill>
                  <a:srgbClr val="FF0000"/>
                </a:solidFill>
              </a:rPr>
              <a:t>담당자 </a:t>
            </a:r>
            <a:r>
              <a:rPr lang="en-US" altLang="ko-KR" sz="1400" b="1" smtClean="0"/>
              <a:t>:</a:t>
            </a:r>
            <a:r>
              <a:rPr lang="ko-KR" altLang="en-US" sz="1400" b="1" smtClean="0"/>
              <a:t> 이보경</a:t>
            </a:r>
            <a:r>
              <a:rPr lang="en-US" altLang="ko-KR" sz="1400" b="1" smtClean="0"/>
              <a:t>, Tel 02-2108-5604, leebk@wepeed.co.kr</a:t>
            </a:r>
            <a:endParaRPr lang="en-US" altLang="ko-KR" sz="14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67971" y="3197223"/>
            <a:ext cx="7098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800" b="1" smtClean="0">
                <a:latin typeface="맑은 고딕" pitchFamily="50" charset="-127"/>
                <a:ea typeface="맑은 고딕" pitchFamily="50" charset="-127"/>
              </a:rPr>
              <a:t>4. 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Carepack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 Service</a:t>
            </a:r>
            <a:r>
              <a:rPr lang="ko-KR" altLang="en-US" sz="2800" b="1" dirty="0" smtClean="0">
                <a:latin typeface="맑은 고딕" pitchFamily="50" charset="-127"/>
                <a:ea typeface="맑은 고딕" pitchFamily="50" charset="-127"/>
              </a:rPr>
              <a:t>의 범위</a:t>
            </a:r>
            <a:endParaRPr lang="ko-KR" alt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9976" y="3917955"/>
            <a:ext cx="8203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Carepack </a:t>
            </a:r>
            <a:r>
              <a:rPr lang="ko-KR" altLang="en-US" sz="1400" smtClean="0"/>
              <a:t>적용 기간은 시스템 구매일을 기준으로 하며</a:t>
            </a:r>
            <a:r>
              <a:rPr lang="en-US" altLang="ko-KR" sz="1400" smtClean="0"/>
              <a:t>, </a:t>
            </a:r>
            <a:r>
              <a:rPr lang="ko-KR" altLang="en-US" sz="1400" dirty="0" err="1" smtClean="0"/>
              <a:t>구매일을</a:t>
            </a:r>
            <a:r>
              <a:rPr lang="ko-KR" altLang="en-US" sz="1400" dirty="0" smtClean="0"/>
              <a:t> 증빙할 서류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카드전표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현금영수증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세금 계산서 등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가 </a:t>
            </a:r>
            <a:r>
              <a:rPr lang="ko-KR" altLang="en-US" sz="1400" smtClean="0"/>
              <a:t>없는 경우 시스템 </a:t>
            </a:r>
            <a:r>
              <a:rPr lang="en-US" altLang="ko-KR" sz="1400" smtClean="0"/>
              <a:t>S/N</a:t>
            </a:r>
            <a:r>
              <a:rPr lang="ko-KR" altLang="en-US" sz="1400" smtClean="0"/>
              <a:t>를 기준으로 합니다</a:t>
            </a:r>
            <a:r>
              <a:rPr lang="en-US" altLang="ko-KR" sz="1400" smtClean="0"/>
              <a:t>.</a:t>
            </a:r>
            <a:endParaRPr lang="en-US" altLang="ko-KR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H/W</a:t>
            </a:r>
            <a:r>
              <a:rPr lang="ko-KR" altLang="en-US" sz="1400" smtClean="0"/>
              <a:t> </a:t>
            </a:r>
            <a:r>
              <a:rPr lang="en-US" altLang="ko-KR" sz="1400" smtClean="0"/>
              <a:t>Warranty Service</a:t>
            </a:r>
            <a:r>
              <a:rPr lang="ko-KR" altLang="en-US" sz="1400" smtClean="0"/>
              <a:t>만 제공합니다</a:t>
            </a:r>
            <a:r>
              <a:rPr lang="en-US" altLang="ko-KR" sz="1400" smtClean="0"/>
              <a:t>. (S/W</a:t>
            </a:r>
            <a:r>
              <a:rPr lang="ko-KR" altLang="en-US" sz="1400" smtClean="0"/>
              <a:t>는 유상</a:t>
            </a:r>
            <a:r>
              <a:rPr lang="en-US" altLang="ko-KR" sz="1400" smtClean="0"/>
              <a:t>)</a:t>
            </a:r>
            <a:endParaRPr lang="en-US" altLang="ko-KR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1400" smtClean="0"/>
              <a:t> 고객 과실 및 파손의 경우 </a:t>
            </a:r>
            <a:r>
              <a:rPr lang="en-US" altLang="ko-KR" sz="1400" smtClean="0"/>
              <a:t>Carepack Service</a:t>
            </a:r>
            <a:r>
              <a:rPr lang="ko-KR" altLang="en-US" sz="1400" smtClean="0"/>
              <a:t>에 포함되지 않습니다</a:t>
            </a:r>
            <a:r>
              <a:rPr lang="en-US" altLang="ko-KR" sz="1400" smtClean="0"/>
              <a:t>. </a:t>
            </a:r>
            <a:endParaRPr lang="en-US" altLang="ko-KR" sz="14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dirty="0" smtClean="0"/>
              <a:t> </a:t>
            </a:r>
            <a:r>
              <a:rPr lang="ko-KR" altLang="en-US" sz="1400" dirty="0" smtClean="0"/>
              <a:t>키보드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마우스와 같은 액세서리는 </a:t>
            </a:r>
            <a:r>
              <a:rPr lang="ko-KR" altLang="en-US" sz="1400" smtClean="0"/>
              <a:t>소모품으로 본 서비스에서 제외됩니다</a:t>
            </a:r>
            <a:r>
              <a:rPr lang="en-US" altLang="ko-KR" sz="1400" smtClean="0"/>
              <a:t>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1400" smtClean="0"/>
              <a:t> </a:t>
            </a:r>
            <a:r>
              <a:rPr lang="ko-KR" altLang="en-US" sz="1400" smtClean="0"/>
              <a:t>제품정보 라벨 손상 시에는 본 서비스에서 제외됩니다</a:t>
            </a:r>
            <a:r>
              <a:rPr lang="en-US" altLang="ko-KR" sz="1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3207</TotalTime>
  <Words>347</Words>
  <Application>Microsoft Office PowerPoint</Application>
  <PresentationFormat>A4 용지(210x297mm)</PresentationFormat>
  <Paragraphs>57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디자인 사용자 지정</vt:lpstr>
      <vt:lpstr>슬라이드 1</vt:lpstr>
      <vt:lpstr>슬라이드 2</vt:lpstr>
      <vt:lpstr>슬라이드 3</vt:lpstr>
      <vt:lpstr>슬라이드 4</vt:lpstr>
      <vt:lpstr>슬라이드 5</vt:lpstr>
    </vt:vector>
  </TitlesOfParts>
  <Company>KOREA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조성균</cp:lastModifiedBy>
  <cp:revision>314</cp:revision>
  <dcterms:created xsi:type="dcterms:W3CDTF">2011-10-12T01:30:56Z</dcterms:created>
  <dcterms:modified xsi:type="dcterms:W3CDTF">2012-11-15T01:32:26Z</dcterms:modified>
</cp:coreProperties>
</file>