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1"/>
  </p:notesMasterIdLst>
  <p:handoutMasterIdLst>
    <p:handoutMasterId r:id="rId12"/>
  </p:handoutMasterIdLst>
  <p:sldIdLst>
    <p:sldId id="568" r:id="rId2"/>
    <p:sldId id="590" r:id="rId3"/>
    <p:sldId id="593" r:id="rId4"/>
    <p:sldId id="598" r:id="rId5"/>
    <p:sldId id="589" r:id="rId6"/>
    <p:sldId id="600" r:id="rId7"/>
    <p:sldId id="592" r:id="rId8"/>
    <p:sldId id="595" r:id="rId9"/>
    <p:sldId id="56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83">
          <p15:clr>
            <a:srgbClr val="A4A3A4"/>
          </p15:clr>
        </p15:guide>
        <p15:guide id="2" orient="horz" pos="743">
          <p15:clr>
            <a:srgbClr val="A4A3A4"/>
          </p15:clr>
        </p15:guide>
        <p15:guide id="3" orient="horz" pos="893">
          <p15:clr>
            <a:srgbClr val="A4A3A4"/>
          </p15:clr>
        </p15:guide>
        <p15:guide id="4" orient="horz" pos="438">
          <p15:clr>
            <a:srgbClr val="A4A3A4"/>
          </p15:clr>
        </p15:guide>
        <p15:guide id="5" orient="horz" pos="1671">
          <p15:clr>
            <a:srgbClr val="A4A3A4"/>
          </p15:clr>
        </p15:guide>
        <p15:guide id="6" orient="horz" pos="2236">
          <p15:clr>
            <a:srgbClr val="A4A3A4"/>
          </p15:clr>
        </p15:guide>
        <p15:guide id="7" orient="horz" pos="146">
          <p15:clr>
            <a:srgbClr val="A4A3A4"/>
          </p15:clr>
        </p15:guide>
        <p15:guide id="8" orient="horz" pos="2443">
          <p15:clr>
            <a:srgbClr val="A4A3A4"/>
          </p15:clr>
        </p15:guide>
        <p15:guide id="9" pos="1794">
          <p15:clr>
            <a:srgbClr val="A4A3A4"/>
          </p15:clr>
        </p15:guide>
        <p15:guide id="10" pos="2736">
          <p15:clr>
            <a:srgbClr val="A4A3A4"/>
          </p15:clr>
        </p15:guide>
        <p15:guide id="11" pos="202">
          <p15:clr>
            <a:srgbClr val="A4A3A4"/>
          </p15:clr>
        </p15:guide>
        <p15:guide id="12" pos="5322">
          <p15:clr>
            <a:srgbClr val="A4A3A4"/>
          </p15:clr>
        </p15:guide>
        <p15:guide id="13" pos="5625">
          <p15:clr>
            <a:srgbClr val="A4A3A4"/>
          </p15:clr>
        </p15:guide>
        <p15:guide id="14" pos="2878">
          <p15:clr>
            <a:srgbClr val="A4A3A4"/>
          </p15:clr>
        </p15:guide>
        <p15:guide id="15" pos="3555">
          <p15:clr>
            <a:srgbClr val="A4A3A4"/>
          </p15:clr>
        </p15:guide>
        <p15:guide id="16" pos="1965">
          <p15:clr>
            <a:srgbClr val="A4A3A4"/>
          </p15:clr>
        </p15:guide>
        <p15:guide id="17" pos="37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B8BB"/>
    <a:srgbClr val="E5E8E8"/>
    <a:srgbClr val="822980"/>
    <a:srgbClr val="B9B9BB"/>
    <a:srgbClr val="B6B8BB"/>
    <a:srgbClr val="87898B"/>
    <a:srgbClr val="CCCCCC"/>
    <a:srgbClr val="99999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 autoAdjust="0"/>
    <p:restoredTop sz="95246" autoAdjust="0"/>
  </p:normalViewPr>
  <p:slideViewPr>
    <p:cSldViewPr snapToGrid="0">
      <p:cViewPr varScale="1">
        <p:scale>
          <a:sx n="110" d="100"/>
          <a:sy n="110" d="100"/>
        </p:scale>
        <p:origin x="-192" y="-78"/>
      </p:cViewPr>
      <p:guideLst>
        <p:guide orient="horz" pos="3083"/>
        <p:guide orient="horz" pos="743"/>
        <p:guide orient="horz" pos="893"/>
        <p:guide orient="horz" pos="438"/>
        <p:guide orient="horz" pos="1671"/>
        <p:guide orient="horz" pos="2236"/>
        <p:guide orient="horz" pos="146"/>
        <p:guide orient="horz" pos="2443"/>
        <p:guide pos="1794"/>
        <p:guide pos="2736"/>
        <p:guide pos="202"/>
        <p:guide pos="5322"/>
        <p:guide pos="5625"/>
        <p:guide pos="2878"/>
        <p:guide pos="3555"/>
        <p:guide pos="1965"/>
        <p:guide pos="3723"/>
      </p:guideLst>
    </p:cSldViewPr>
  </p:slideViewPr>
  <p:outlineViewPr>
    <p:cViewPr>
      <p:scale>
        <a:sx n="33" d="100"/>
        <a:sy n="33" d="100"/>
      </p:scale>
      <p:origin x="0" y="19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-402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8B55-319B-2D4F-AE49-6C1B6E1A4DDA}" type="datetimeFigureOut">
              <a:rPr lang="en-US" smtClean="0">
                <a:latin typeface="HP Simplified"/>
                <a:cs typeface="HP Simplified"/>
              </a:rPr>
              <a:pPr/>
              <a:t>7/7/2014</a:t>
            </a:fld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7340-60F0-7D46-BC5B-91B08A318A82}" type="slidenum">
              <a:rPr lang="en-GB" smtClean="0">
                <a:latin typeface="HP Simplified"/>
                <a:cs typeface="HP Simplified"/>
              </a:rPr>
              <a:pPr/>
              <a:t>‹#›</a:t>
            </a:fld>
            <a:endParaRPr lang="en-GB" dirty="0">
              <a:latin typeface="HP Simplified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4932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D9CAF8C-0805-8440-B43D-DCCAAA4D80CE}" type="datetimeFigureOut">
              <a:rPr lang="en-US" smtClean="0"/>
              <a:pPr/>
              <a:t>7/7/2014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2A853E8-D85F-5D49-95D2-E1D96ABFE2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07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50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24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rgbClr val="B9B8BB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51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35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315468"/>
            <a:ext cx="8375650" cy="3298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5400"/>
            <a:ext cx="8348472" cy="3320034"/>
          </a:xfrm>
        </p:spPr>
        <p:txBody>
          <a:bodyPr/>
          <a:lstStyle>
            <a:lvl1pPr>
              <a:defRPr sz="1600" b="1">
                <a:solidFill>
                  <a:srgbClr val="1E89C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8775" y="772654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6"/>
          </p:nvPr>
        </p:nvSpPr>
        <p:spPr>
          <a:xfrm>
            <a:off x="4022725" y="4855369"/>
            <a:ext cx="1098550" cy="1512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AE641-5D73-46AB-8785-2CB704EA5C1C}" type="datetime1">
              <a:rPr lang="en-US"/>
              <a:pPr>
                <a:defRPr/>
              </a:pPr>
              <a:t>7/7/2014</a:t>
            </a:fld>
            <a:endParaRPr lang="en-US" dirty="0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695325" y="4855369"/>
            <a:ext cx="3290888" cy="1512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HP Confidential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65126" y="4855369"/>
            <a:ext cx="320675" cy="1512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24F1-8EB6-4889-BDD0-A23FED6AF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6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27675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832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32033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accent5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chemeClr val="accent5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accent5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5747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884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525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71450" indent="-171450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900" indent="-171450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63" indent="-169863">
              <a:defRPr sz="1400">
                <a:solidFill>
                  <a:srgbClr val="000000"/>
                </a:solidFill>
              </a:defRPr>
            </a:lvl3pPr>
            <a:lvl4pPr marL="690563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470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rgbClr val="B9B8BB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fld id="{6C5AF65D-6854-49AF-ABC5-48B5BA0EA842}" type="slidenum">
              <a:rPr lang="en-US" sz="700" b="0" i="0" kern="1200" smtClean="0">
                <a:solidFill>
                  <a:srgbClr val="B9B8BB"/>
                </a:solidFill>
                <a:latin typeface="HP Simplified"/>
                <a:ea typeface="+mn-ea"/>
                <a:cs typeface="HP Simplified"/>
              </a:rPr>
              <a:pPr marL="0" algn="l" defTabSz="914400" rtl="0" eaLnBrk="1" latinLnBrk="0" hangingPunct="1"/>
              <a:t>‹#›</a:t>
            </a:fld>
            <a:endParaRPr lang="en-US" sz="700" b="0" i="0" kern="1200" dirty="0" smtClean="0">
              <a:solidFill>
                <a:srgbClr val="B9B8BB"/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30" r:id="rId2"/>
    <p:sldLayoutId id="2147483819" r:id="rId3"/>
    <p:sldLayoutId id="2147483834" r:id="rId4"/>
    <p:sldLayoutId id="2147483833" r:id="rId5"/>
    <p:sldLayoutId id="2147483837" r:id="rId6"/>
    <p:sldLayoutId id="2147483809" r:id="rId7"/>
    <p:sldLayoutId id="2147483839" r:id="rId8"/>
    <p:sldLayoutId id="2147483823" r:id="rId9"/>
    <p:sldLayoutId id="2147483824" r:id="rId10"/>
    <p:sldLayoutId id="2147483825" r:id="rId11"/>
    <p:sldLayoutId id="2147483841" r:id="rId12"/>
    <p:sldLayoutId id="214748384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sz="4400" dirty="0" smtClean="0"/>
              <a:t>HP Officejet Ink Cartridges:</a:t>
            </a:r>
            <a:br>
              <a:rPr lang="en-GB" sz="4400" dirty="0" smtClean="0"/>
            </a:br>
            <a:r>
              <a:rPr lang="en-GB" sz="3600" dirty="0" smtClean="0"/>
              <a:t>HP 970XC/971XC</a:t>
            </a:r>
            <a:br>
              <a:rPr lang="en-GB" sz="3600" dirty="0" smtClean="0"/>
            </a:b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2014</a:t>
            </a:r>
            <a:endParaRPr lang="en-US" b="0" dirty="0" smtClean="0"/>
          </a:p>
        </p:txBody>
      </p:sp>
      <p:sp>
        <p:nvSpPr>
          <p:cNvPr id="4" name="Title 16"/>
          <p:cNvSpPr txBox="1">
            <a:spLocks/>
          </p:cNvSpPr>
          <p:nvPr/>
        </p:nvSpPr>
        <p:spPr bwMode="black">
          <a:xfrm>
            <a:off x="917576" y="1145382"/>
            <a:ext cx="7273925" cy="98821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 Simplified" pitchFamily="34" charset="0"/>
              <a:ea typeface="+mj-ea"/>
              <a:cs typeface="HP Simplifi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렌탈 </a:t>
            </a:r>
            <a:r>
              <a:rPr lang="en-US" altLang="ko-KR" dirty="0" smtClean="0"/>
              <a:t>XC </a:t>
            </a:r>
            <a:r>
              <a:rPr lang="ko-KR" altLang="en-US" dirty="0" smtClean="0"/>
              <a:t>업그레이드 개요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94358" y="59096"/>
            <a:ext cx="2093495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HP Confidential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9864"/>
              </p:ext>
            </p:extLst>
          </p:nvPr>
        </p:nvGraphicFramePr>
        <p:xfrm>
          <a:off x="592346" y="1471403"/>
          <a:ext cx="7947804" cy="308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14"/>
                <a:gridCol w="3717985"/>
                <a:gridCol w="3234905"/>
              </a:tblGrid>
              <a:tr h="4303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OJPX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451DW</a:t>
                      </a:r>
                      <a:r>
                        <a:rPr lang="en-US" sz="1400" baseline="0" dirty="0" smtClean="0"/>
                        <a:t> / 476DW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OJPX 551DW / 576DW</a:t>
                      </a:r>
                      <a:endParaRPr lang="en-US" sz="1400" dirty="0"/>
                    </a:p>
                  </a:txBody>
                  <a:tcPr anchor="ctr"/>
                </a:tc>
              </a:tr>
              <a:tr h="742832">
                <a:tc>
                  <a:txBody>
                    <a:bodyPr/>
                    <a:lstStyle/>
                    <a:p>
                      <a:r>
                        <a:rPr lang="ko-KR" altLang="en-US" sz="1200" b="1" dirty="0" smtClean="0"/>
                        <a:t>하드웨어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/>
                        <a:t>렌탈전용 </a:t>
                      </a:r>
                      <a:r>
                        <a:rPr lang="en-US" altLang="ko-KR" sz="1200" dirty="0" smtClean="0"/>
                        <a:t>HW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사용</a:t>
                      </a:r>
                      <a:endParaRPr lang="en-US" altLang="ko-KR" sz="1200" baseline="0" dirty="0" smtClean="0"/>
                    </a:p>
                    <a:p>
                      <a:r>
                        <a:rPr lang="en-US" sz="1200" baseline="0" dirty="0" smtClean="0"/>
                        <a:t>  - 451DW: CN463A#AB1 </a:t>
                      </a:r>
                      <a:r>
                        <a:rPr lang="en-US" sz="120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CN463A#402</a:t>
                      </a:r>
                    </a:p>
                    <a:p>
                      <a:r>
                        <a:rPr lang="en-US" sz="1200" baseline="0" dirty="0" smtClean="0">
                          <a:sym typeface="Wingdings" panose="05000000000000000000" pitchFamily="2" charset="2"/>
                        </a:rPr>
                        <a:t>  - 476DW: CN461A#AB1 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CN461A#402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baseline="0" dirty="0" smtClean="0"/>
                        <a:t>동일 </a:t>
                      </a:r>
                      <a:r>
                        <a:rPr lang="en-US" altLang="ko-KR" sz="1200" baseline="0" dirty="0" smtClean="0"/>
                        <a:t>HW SKU </a:t>
                      </a:r>
                      <a:r>
                        <a:rPr lang="ko-KR" altLang="en-US" sz="1200" baseline="0" dirty="0" smtClean="0"/>
                        <a:t>사용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  - 551DW: CV037A #AB1</a:t>
                      </a:r>
                    </a:p>
                    <a:p>
                      <a:r>
                        <a:rPr lang="en-US" sz="1200" baseline="0" dirty="0" smtClean="0"/>
                        <a:t>  - 576DW: CN598A #AB1</a:t>
                      </a:r>
                      <a:endParaRPr lang="en-US" sz="1200" dirty="0"/>
                    </a:p>
                  </a:txBody>
                  <a:tcPr anchor="ctr"/>
                </a:tc>
              </a:tr>
              <a:tr h="1379546">
                <a:tc>
                  <a:txBody>
                    <a:bodyPr/>
                    <a:lstStyle/>
                    <a:p>
                      <a:r>
                        <a:rPr lang="ko-KR" altLang="en-US" sz="1200" b="1" dirty="0" smtClean="0"/>
                        <a:t>업그레이드 방법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200" dirty="0" smtClean="0"/>
                        <a:t>호스트카트릿지 </a:t>
                      </a:r>
                      <a:r>
                        <a:rPr lang="en-US" altLang="ko-KR" sz="1200" dirty="0" smtClean="0"/>
                        <a:t>(970XC)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에서 펌웨어 자동 </a:t>
                      </a:r>
                      <a:r>
                        <a:rPr lang="en-US" altLang="ko-KR" sz="1200" baseline="0" dirty="0" smtClean="0"/>
                        <a:t/>
                      </a:r>
                      <a:br>
                        <a:rPr lang="en-US" altLang="ko-KR" sz="1200" baseline="0" dirty="0" smtClean="0"/>
                      </a:br>
                      <a:r>
                        <a:rPr lang="ko-KR" altLang="en-US" sz="1200" baseline="0" dirty="0" smtClean="0"/>
                        <a:t>업그레이드 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잉크 포함</a:t>
                      </a:r>
                      <a:r>
                        <a:rPr lang="en-US" altLang="ko-KR" sz="1200" baseline="0" dirty="0" smtClean="0"/>
                        <a:t>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200" dirty="0" smtClean="0"/>
                        <a:t>업그레이드는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회만 가능</a:t>
                      </a:r>
                      <a:endParaRPr lang="en-US" altLang="ko-KR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200" dirty="0" smtClean="0"/>
                        <a:t>카트릿지 불량시 세트 </a:t>
                      </a:r>
                      <a:r>
                        <a:rPr lang="en-US" altLang="ko-KR" sz="1200" dirty="0" smtClean="0"/>
                        <a:t>DOA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신청</a:t>
                      </a:r>
                      <a:endParaRPr lang="en-US" altLang="ko-KR" sz="12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US" sz="1200" dirty="0" smtClean="0"/>
                        <a:t>XC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업그레이드 신청 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대행사 허밍</a:t>
                      </a:r>
                      <a:r>
                        <a:rPr lang="en-US" altLang="ko-KR" sz="1200" baseline="0" dirty="0" smtClean="0"/>
                        <a:t>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200" baseline="0" dirty="0" smtClean="0"/>
                        <a:t>펌웨어 업그레이드 카트릿지 발송</a:t>
                      </a:r>
                      <a:endParaRPr lang="en-US" altLang="ko-KR" sz="1200" baseline="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200" dirty="0" smtClean="0"/>
                        <a:t>설치 완료 후 카트릿지 반납</a:t>
                      </a:r>
                      <a:r>
                        <a:rPr lang="ko-KR" altLang="en-US" sz="1200" baseline="0" dirty="0" smtClean="0"/>
                        <a:t> </a:t>
                      </a:r>
                      <a:r>
                        <a:rPr lang="en-US" altLang="ko-KR" sz="1200" baseline="0" dirty="0" smtClean="0"/>
                        <a:t/>
                      </a:r>
                      <a:br>
                        <a:rPr lang="en-US" altLang="ko-KR" sz="1200" baseline="0" dirty="0" smtClean="0"/>
                      </a:b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업그레이드는 </a:t>
                      </a:r>
                      <a:r>
                        <a:rPr lang="en-US" altLang="ko-KR" sz="1200" baseline="0" dirty="0" smtClean="0"/>
                        <a:t>1</a:t>
                      </a:r>
                      <a:r>
                        <a:rPr lang="ko-KR" altLang="en-US" sz="1200" baseline="0" dirty="0" smtClean="0"/>
                        <a:t>회만 가능</a:t>
                      </a:r>
                      <a:r>
                        <a:rPr lang="en-US" altLang="ko-KR" sz="1200" baseline="0" dirty="0" smtClean="0"/>
                        <a:t>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200" dirty="0" smtClean="0"/>
                        <a:t>업그레이드 카트릿지에는 잉크 불포함</a:t>
                      </a:r>
                      <a:endParaRPr lang="en-US" altLang="ko-KR" sz="1200" dirty="0" smtClean="0"/>
                    </a:p>
                    <a:p>
                      <a:endParaRPr lang="en-US" sz="1200" dirty="0"/>
                    </a:p>
                  </a:txBody>
                  <a:tcPr anchor="ctr"/>
                </a:tc>
              </a:tr>
              <a:tr h="530595">
                <a:tc>
                  <a:txBody>
                    <a:bodyPr/>
                    <a:lstStyle/>
                    <a:p>
                      <a:r>
                        <a:rPr lang="ko-KR" altLang="en-US" sz="1200" b="1" dirty="0" smtClean="0"/>
                        <a:t>기타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XC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펌웨어 업그레이드 이후에도 일반 </a:t>
                      </a:r>
                      <a:r>
                        <a:rPr lang="en-US" altLang="ko-KR" sz="1200" baseline="0" dirty="0" smtClean="0"/>
                        <a:t>970/971 </a:t>
                      </a:r>
                      <a:r>
                        <a:rPr lang="ko-KR" altLang="en-US" sz="1200" baseline="0" dirty="0" smtClean="0"/>
                        <a:t>잉크 사용가능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XC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펌웨어 업그레이드 이후에도 일반 </a:t>
                      </a:r>
                      <a:r>
                        <a:rPr lang="en-US" altLang="ko-KR" sz="1200" baseline="0" dirty="0" smtClean="0"/>
                        <a:t>970/971 </a:t>
                      </a:r>
                      <a:r>
                        <a:rPr lang="ko-KR" altLang="en-US" sz="1200" baseline="0" dirty="0" smtClean="0"/>
                        <a:t>잉크 사용가능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332" y="992038"/>
            <a:ext cx="797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※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펌웨어 업그레이드後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렌탈전용 카트릿지 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(XC Cartridge)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사용 가능</a:t>
            </a:r>
            <a:endParaRPr lang="en-US" sz="16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9"/>
          <p:cNvSpPr>
            <a:spLocks noGrp="1"/>
          </p:cNvSpPr>
          <p:nvPr>
            <p:ph type="title"/>
          </p:nvPr>
        </p:nvSpPr>
        <p:spPr>
          <a:xfrm>
            <a:off x="339725" y="315516"/>
            <a:ext cx="8375650" cy="32980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ko-KR" altLang="en-US" dirty="0" smtClean="0">
                <a:latin typeface="+mj-lt"/>
              </a:rPr>
              <a:t>렌탈 제품 설치 프로세스</a:t>
            </a:r>
            <a:endParaRPr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467" y="1058333"/>
            <a:ext cx="4563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OJPX 451/476DW</a:t>
            </a:r>
          </a:p>
          <a:p>
            <a:pPr marL="342900" indent="-34290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HW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배송 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/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설치</a:t>
            </a:r>
            <a:endParaRPr lang="en-US" altLang="ko-KR" sz="14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marL="342900" indent="-34290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호스트카트릿지 설치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펌웨어 업그레이드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-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업그레이드 오류시 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DOA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신청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</a:b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-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펌웨어업그레이드 관련 기술문의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: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나래 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ADM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이충희 차장 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(010-2901-0986)</a:t>
            </a:r>
          </a:p>
          <a:p>
            <a:pPr marL="342900" indent="-34290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렌탈 스티커 부착</a:t>
            </a:r>
            <a:endParaRPr lang="en-US" sz="14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467" y="2929467"/>
            <a:ext cx="456353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b="1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OJPX </a:t>
            </a: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551/576DW</a:t>
            </a:r>
            <a:endParaRPr lang="en-US" sz="14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marL="342900" indent="-34290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HW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업그레이드 카트릿신청 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  <a:sym typeface="Wingdings" panose="05000000000000000000" pitchFamily="2" charset="2"/>
              </a:rPr>
              <a:t>허밍 김혜란 팀장</a:t>
            </a:r>
            <a:endParaRPr lang="en-US" altLang="ko-KR" sz="14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  <a:sym typeface="Wingdings" panose="05000000000000000000" pitchFamily="2" charset="2"/>
            </a:endParaRPr>
          </a:p>
          <a:p>
            <a:pPr marL="342900" indent="-34290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펌웨어 업그레이드 카트릿지 배송</a:t>
            </a:r>
            <a:endParaRPr lang="en-US" altLang="ko-KR" sz="14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marL="342900" indent="-34290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업그레이드 완료 후 카트릿지 반환 </a:t>
            </a:r>
            <a:r>
              <a:rPr lang="en-US" altLang="ko-KR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  <a:sym typeface="Wingdings" panose="05000000000000000000" pitchFamily="2" charset="2"/>
              </a:rPr>
              <a:t>허밍</a:t>
            </a:r>
            <a:endParaRPr lang="en-US" altLang="ko-KR" sz="14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marL="342900" indent="-34290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ko-KR" alt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렌탈 스티커 부착</a:t>
            </a:r>
            <a:endParaRPr lang="en-US" sz="14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53791"/>
            <a:ext cx="3592487" cy="251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4358" y="59096"/>
            <a:ext cx="2093495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4833728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Web Server – display after upgrade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0903" t="448" r="41981" b="-448"/>
          <a:stretch/>
        </p:blipFill>
        <p:spPr>
          <a:xfrm>
            <a:off x="921863" y="700245"/>
            <a:ext cx="3494021" cy="43875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20991" r="29346"/>
          <a:stretch/>
        </p:blipFill>
        <p:spPr>
          <a:xfrm>
            <a:off x="4796957" y="756000"/>
            <a:ext cx="3287678" cy="40628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6771" y="756000"/>
            <a:ext cx="3601844" cy="77794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upgrade cartridge or set-up cartridge is installed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05454" y="3568388"/>
            <a:ext cx="2531327" cy="1037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6771" y="3057289"/>
            <a:ext cx="2531327" cy="1037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58576" y="756000"/>
            <a:ext cx="3601844" cy="77794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XC cartridges start to get installed and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9"/>
          <p:cNvSpPr>
            <a:spLocks noGrp="1"/>
          </p:cNvSpPr>
          <p:nvPr>
            <p:ph type="title"/>
          </p:nvPr>
        </p:nvSpPr>
        <p:spPr>
          <a:xfrm>
            <a:off x="339725" y="315516"/>
            <a:ext cx="8375650" cy="32980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latin typeface="+mj-lt"/>
              </a:rPr>
              <a:t>Supplies Packaging</a:t>
            </a:r>
          </a:p>
        </p:txBody>
      </p:sp>
      <p:sp>
        <p:nvSpPr>
          <p:cNvPr id="68611" name="Content Placeholder 30"/>
          <p:cNvSpPr>
            <a:spLocks noGrp="1"/>
          </p:cNvSpPr>
          <p:nvPr>
            <p:ph sz="quarter" idx="14"/>
          </p:nvPr>
        </p:nvSpPr>
        <p:spPr>
          <a:xfrm>
            <a:off x="399778" y="961370"/>
            <a:ext cx="3982441" cy="3118923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latin typeface="+mn-lt"/>
              </a:rPr>
              <a:t>Key messages: </a:t>
            </a:r>
            <a:endParaRPr lang="en-US" altLang="ja-JP" b="0" dirty="0" smtClean="0">
              <a:solidFill>
                <a:srgbClr val="000000"/>
              </a:solidFill>
              <a:latin typeface="+mn-lt"/>
            </a:endParaRPr>
          </a:p>
          <a:p>
            <a:pPr lvl="2" eaLnBrk="1" hangingPunct="1"/>
            <a:r>
              <a:rPr lang="en-US" sz="1600" dirty="0" smtClean="0">
                <a:latin typeface="+mn-lt"/>
              </a:rPr>
              <a:t>Option differentiation XC cartridges: </a:t>
            </a:r>
            <a:endParaRPr lang="en-US" altLang="ja-JP" sz="1600" dirty="0" smtClean="0">
              <a:latin typeface="+mn-lt"/>
            </a:endParaRPr>
          </a:p>
          <a:p>
            <a:pPr lvl="2" eaLnBrk="1" hangingPunct="1"/>
            <a:r>
              <a:rPr lang="en-US" sz="1600" dirty="0" smtClean="0">
                <a:latin typeface="+mn-lt"/>
              </a:rPr>
              <a:t>Promote ColorLok</a:t>
            </a:r>
            <a:r>
              <a:rPr lang="en-US" sz="1600" baseline="30000" dirty="0" smtClean="0">
                <a:latin typeface="+mn-lt"/>
              </a:rPr>
              <a:t>®</a:t>
            </a:r>
            <a:r>
              <a:rPr lang="en-US" sz="1600" dirty="0" smtClean="0">
                <a:latin typeface="+mn-lt"/>
              </a:rPr>
              <a:t>: </a:t>
            </a:r>
            <a:r>
              <a:rPr lang="ja-JP" altLang="en-US" sz="1600" dirty="0" smtClean="0">
                <a:latin typeface="+mn-lt"/>
              </a:rPr>
              <a:t>“</a:t>
            </a:r>
            <a:r>
              <a:rPr lang="en-US" altLang="ja-JP" sz="1600" dirty="0" smtClean="0">
                <a:latin typeface="+mn-lt"/>
              </a:rPr>
              <a:t>HP recommends ColorLok</a:t>
            </a:r>
            <a:r>
              <a:rPr lang="en-US" altLang="ja-JP" sz="1600" baseline="30000" dirty="0" smtClean="0">
                <a:latin typeface="+mn-lt"/>
              </a:rPr>
              <a:t>®</a:t>
            </a:r>
            <a:r>
              <a:rPr lang="en-US" altLang="ja-JP" sz="1600" dirty="0" smtClean="0">
                <a:latin typeface="+mn-lt"/>
              </a:rPr>
              <a:t> office papers for best printing results.</a:t>
            </a:r>
            <a:r>
              <a:rPr lang="ja-JP" altLang="en-US" sz="1600" dirty="0" smtClean="0">
                <a:latin typeface="+mn-lt"/>
              </a:rPr>
              <a:t>”</a:t>
            </a:r>
            <a:endParaRPr lang="en-US" altLang="ja-JP" sz="1600" dirty="0" smtClean="0">
              <a:latin typeface="+mn-lt"/>
            </a:endParaRPr>
          </a:p>
          <a:p>
            <a:pPr marL="0" indent="0" eaLnBrk="1" hangingPunct="1"/>
            <a:r>
              <a:rPr lang="en-US" dirty="0" smtClean="0">
                <a:latin typeface="+mn-lt"/>
              </a:rPr>
              <a:t>Packaging design features:</a:t>
            </a:r>
          </a:p>
          <a:p>
            <a:pPr lvl="2" eaLnBrk="1" hangingPunct="1"/>
            <a:r>
              <a:rPr lang="en-US" sz="1600" dirty="0" smtClean="0">
                <a:latin typeface="+mn-lt"/>
              </a:rPr>
              <a:t>No foil wrappers, No ship caps, etc. for reduced waste</a:t>
            </a:r>
          </a:p>
          <a:p>
            <a:pPr lvl="2" eaLnBrk="1" hangingPunct="1"/>
            <a:r>
              <a:rPr lang="en-US" sz="1600" dirty="0" smtClean="0">
                <a:latin typeface="+mn-lt"/>
              </a:rPr>
              <a:t>No inner packaging improves out-of-box experience and uses less material</a:t>
            </a:r>
          </a:p>
          <a:p>
            <a:pPr lvl="2" eaLnBrk="1" hangingPunct="1"/>
            <a:r>
              <a:rPr lang="en-US" sz="1600" dirty="0" smtClean="0">
                <a:latin typeface="+mn-lt"/>
              </a:rPr>
              <a:t>99% recyclable cardboard packaging</a:t>
            </a:r>
          </a:p>
          <a:p>
            <a:pPr marL="0" indent="0" eaLnBrk="1" hangingPunct="1"/>
            <a:endParaRPr lang="en-US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674" y="1130708"/>
            <a:ext cx="3791529" cy="1390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759" y="2785370"/>
            <a:ext cx="3393396" cy="1294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994358" y="59096"/>
            <a:ext cx="2093495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HP Confidential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9"/>
          <p:cNvSpPr>
            <a:spLocks noGrp="1"/>
          </p:cNvSpPr>
          <p:nvPr>
            <p:ph type="title"/>
          </p:nvPr>
        </p:nvSpPr>
        <p:spPr>
          <a:xfrm>
            <a:off x="339725" y="315516"/>
            <a:ext cx="8375650" cy="32980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HP Simplified"/>
              </a:rPr>
              <a:t>OJPX Rental </a:t>
            </a:r>
            <a:r>
              <a:rPr lang="en-GB" dirty="0" smtClean="0">
                <a:solidFill>
                  <a:prstClr val="black"/>
                </a:solidFill>
                <a:latin typeface="HP Simplified"/>
              </a:rPr>
              <a:t>Pricing </a:t>
            </a:r>
            <a:r>
              <a:rPr lang="ko-KR" altLang="en-US" dirty="0" smtClean="0">
                <a:latin typeface="+mj-lt"/>
              </a:rPr>
              <a:t>딜러가</a:t>
            </a:r>
            <a:endParaRPr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4358" y="59096"/>
            <a:ext cx="2093495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HP Confidential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6" y="739958"/>
            <a:ext cx="7953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631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H="1">
            <a:off x="3839632" y="1750857"/>
            <a:ext cx="1" cy="26541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1375833" y="1765475"/>
            <a:ext cx="1" cy="26541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0" name="Title 29"/>
          <p:cNvSpPr>
            <a:spLocks noGrp="1"/>
          </p:cNvSpPr>
          <p:nvPr>
            <p:ph type="title"/>
          </p:nvPr>
        </p:nvSpPr>
        <p:spPr>
          <a:xfrm>
            <a:off x="339725" y="315516"/>
            <a:ext cx="8375650" cy="32980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ko-KR" altLang="en-US" dirty="0" smtClean="0">
                <a:latin typeface="+mj-lt"/>
              </a:rPr>
              <a:t>렌탈 정산 프로세</a:t>
            </a:r>
            <a:r>
              <a:rPr lang="ko-KR" altLang="en-US" dirty="0">
                <a:latin typeface="+mj-lt"/>
              </a:rPr>
              <a:t>스</a:t>
            </a:r>
            <a:endParaRPr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800" y="1426921"/>
            <a:ext cx="163406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렌탈 </a:t>
            </a:r>
            <a:r>
              <a:rPr lang="en-US" altLang="ko-KR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HW </a:t>
            </a: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딜승인</a:t>
            </a:r>
            <a:endParaRPr lang="en-US" sz="16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800" y="1968676"/>
            <a:ext cx="163406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설치</a:t>
            </a:r>
            <a:endParaRPr lang="en-US" sz="16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800" y="2527591"/>
            <a:ext cx="163406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HW S/N </a:t>
            </a: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등록</a:t>
            </a:r>
            <a:endParaRPr lang="en-US" sz="16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800" y="3077920"/>
            <a:ext cx="163406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잉크 판매</a:t>
            </a:r>
            <a:endParaRPr lang="en-US" sz="16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800" y="3602849"/>
            <a:ext cx="163406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판매 증빙자료 등록</a:t>
            </a:r>
            <a:endParaRPr lang="en-US" sz="16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2599" y="1426294"/>
            <a:ext cx="1634067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증빙자료 분석</a:t>
            </a:r>
            <a:endParaRPr lang="en-US" sz="16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2599" y="2891019"/>
            <a:ext cx="163406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디스카운트 승인</a:t>
            </a:r>
            <a:endParaRPr lang="en-US" sz="16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2599" y="3873844"/>
            <a:ext cx="1634067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ko-KR" altLang="en-US" sz="160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리베이트 지급</a:t>
            </a:r>
            <a:endParaRPr lang="en-US" sz="16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597" y="1442428"/>
            <a:ext cx="316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30213">
              <a:spcAft>
                <a:spcPts val="400"/>
              </a:spcAft>
              <a:buSzPct val="100000"/>
              <a:buFont typeface="Wingdings" panose="05000000000000000000" pitchFamily="2" charset="2"/>
              <a:buChar char="v"/>
            </a:pPr>
            <a:r>
              <a:rPr lang="ko-KR" alt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렌탈 가격문의</a:t>
            </a:r>
            <a:r>
              <a:rPr lang="en-US" altLang="ko-KR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, </a:t>
            </a:r>
            <a:r>
              <a:rPr lang="ko-KR" alt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딜 승인 및 마케팅 자료는 </a:t>
            </a:r>
            <a:r>
              <a:rPr lang="en-US" altLang="ko-KR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HP </a:t>
            </a:r>
            <a:r>
              <a:rPr lang="ko-KR" alt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영업사원</a:t>
            </a:r>
            <a:r>
              <a:rPr lang="en-US" altLang="ko-KR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, </a:t>
            </a:r>
            <a:r>
              <a:rPr lang="ko-KR" alt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또는 총판에 요청</a:t>
            </a:r>
            <a:r>
              <a:rPr lang="en-US" altLang="ko-KR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대행사 </a:t>
            </a:r>
            <a:r>
              <a:rPr lang="en-US" altLang="ko-KR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허밍</a:t>
            </a:r>
            <a:r>
              <a:rPr lang="en-US" altLang="ko-KR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)</a:t>
            </a:r>
            <a:r>
              <a:rPr lang="ko-KR" alt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으로 문의하지 말 </a:t>
            </a:r>
            <a:r>
              <a:rPr lang="ko-KR" alt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것</a:t>
            </a:r>
            <a:endParaRPr lang="en-US" altLang="ko-KR" sz="12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2599" y="2018671"/>
            <a:ext cx="163406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정산자료 </a:t>
            </a:r>
            <a:r>
              <a:rPr lang="en-US" altLang="ko-KR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</a:b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취합</a:t>
            </a:r>
            <a:r>
              <a:rPr lang="en-US" altLang="ko-KR" sz="16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검증 </a:t>
            </a:r>
            <a:endParaRPr lang="en-US" sz="16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11965" y="1596199"/>
            <a:ext cx="0" cy="280878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4" idx="1"/>
          </p:cNvCxnSpPr>
          <p:nvPr/>
        </p:nvCxnSpPr>
        <p:spPr>
          <a:xfrm flipV="1">
            <a:off x="2611965" y="1595571"/>
            <a:ext cx="410634" cy="63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75834" y="4405612"/>
            <a:ext cx="1236131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5861" y="1016000"/>
            <a:ext cx="125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렌탈파트</a:t>
            </a:r>
            <a:r>
              <a:rPr lang="ko-KR" alt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너</a:t>
            </a:r>
            <a:endParaRPr lang="en-US" sz="16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4264" y="1024467"/>
            <a:ext cx="125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HP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04732" y="4282501"/>
            <a:ext cx="1413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altLang="ko-KR" sz="10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※ </a:t>
            </a:r>
            <a:r>
              <a:rPr lang="ko-KR" altLang="en-US" sz="10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익월 총판으로 지급</a:t>
            </a:r>
            <a:endParaRPr lang="en-US" sz="10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36996" y="3522073"/>
            <a:ext cx="1100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altLang="ko-KR" sz="10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※ NDP</a:t>
            </a:r>
            <a:r>
              <a:rPr lang="ko-KR" altLang="en-US" sz="10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의 </a:t>
            </a:r>
            <a:r>
              <a:rPr lang="en-US" altLang="ko-KR" sz="10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18%</a:t>
            </a:r>
            <a:endParaRPr lang="en-US" sz="10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4358" y="59096"/>
            <a:ext cx="2093495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68236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9"/>
          <p:cNvSpPr>
            <a:spLocks noGrp="1"/>
          </p:cNvSpPr>
          <p:nvPr>
            <p:ph type="title"/>
          </p:nvPr>
        </p:nvSpPr>
        <p:spPr>
          <a:xfrm>
            <a:off x="339725" y="315516"/>
            <a:ext cx="8375650" cy="32980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ko-KR" dirty="0" smtClean="0">
                <a:latin typeface="+mj-lt"/>
              </a:rPr>
              <a:t>Contact Information</a:t>
            </a:r>
            <a:endParaRPr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467" y="948267"/>
            <a:ext cx="8483600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30213">
              <a:spcAft>
                <a:spcPts val="400"/>
              </a:spcAft>
              <a:buSzPct val="100000"/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렌탈 리셀러 등록 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/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정산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,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업그레이드 카트릿지 요청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: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허밍 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IMC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김혜란 팀장 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(010-6693-5621)</a:t>
            </a:r>
          </a:p>
          <a:p>
            <a:pPr marL="285750" indent="-285750" defTabSz="430213">
              <a:spcAft>
                <a:spcPts val="4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XC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업그레이드 관련 기술문의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: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나래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ADM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이충희 차장 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(010-2901-0986)</a:t>
            </a:r>
          </a:p>
          <a:p>
            <a:pPr marL="285750" indent="-285750" defTabSz="430213">
              <a:spcAft>
                <a:spcPts val="400"/>
              </a:spcAft>
              <a:buSzPct val="100000"/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하드웨어 및 잉크 가격 문의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: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각 총판 영업담당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,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또는 </a:t>
            </a:r>
            <a:r>
              <a:rPr lang="en-US" altLang="ko-KR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HP </a:t>
            </a:r>
            <a:r>
              <a:rPr lang="ko-KR" alt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영업사원</a:t>
            </a:r>
            <a:endParaRPr lang="en-US" sz="16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4358" y="59096"/>
            <a:ext cx="2093495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20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9987783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_PPT_Standard_template_16x9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HP Theme color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HP_PPT_Standard_template_16x9</Template>
  <TotalTime>6478</TotalTime>
  <Words>348</Words>
  <Application>Microsoft Office PowerPoint</Application>
  <PresentationFormat>On-screen Show (16:9)</PresentationFormat>
  <Paragraphs>74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HP_PPT_Standard_template_16x9</vt:lpstr>
      <vt:lpstr>HP Officejet Ink Cartridges: HP 970XC/971XC </vt:lpstr>
      <vt:lpstr>렌탈 XC 업그레이드 개요</vt:lpstr>
      <vt:lpstr>렌탈 제품 설치 프로세스</vt:lpstr>
      <vt:lpstr>Embedded Web Server – display after upgrade</vt:lpstr>
      <vt:lpstr>Supplies Packaging</vt:lpstr>
      <vt:lpstr>OJPX Rental Pricing 딜러가</vt:lpstr>
      <vt:lpstr>렌탈 정산 프로세스</vt:lpstr>
      <vt:lpstr>Contact Information</vt:lpstr>
      <vt:lpstr>Thank you</vt:lpstr>
    </vt:vector>
  </TitlesOfParts>
  <Company>HP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(46 pt. HP Simplified bold)</dc:title>
  <dc:creator>Michael Springs</dc:creator>
  <cp:lastModifiedBy>Ji Won Kim</cp:lastModifiedBy>
  <cp:revision>90</cp:revision>
  <cp:lastPrinted>2012-04-13T15:38:33Z</cp:lastPrinted>
  <dcterms:created xsi:type="dcterms:W3CDTF">2012-08-20T15:30:36Z</dcterms:created>
  <dcterms:modified xsi:type="dcterms:W3CDTF">2014-07-07T02:03:05Z</dcterms:modified>
</cp:coreProperties>
</file>